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5" r:id="rId15"/>
    <p:sldId id="276" r:id="rId16"/>
    <p:sldId id="270" r:id="rId17"/>
    <p:sldId id="272" r:id="rId18"/>
    <p:sldId id="273" r:id="rId19"/>
    <p:sldId id="271" r:id="rId20"/>
    <p:sldId id="277" r:id="rId21"/>
    <p:sldId id="274"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730"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87139C1-C900-4786-9EA4-50569DDDD2EF}" type="datetimeFigureOut">
              <a:rPr lang="en-CA" smtClean="0"/>
              <a:t>19/11/2014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1870197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7139C1-C900-4786-9EA4-50569DDDD2EF}" type="datetimeFigureOut">
              <a:rPr lang="en-CA" smtClean="0"/>
              <a:t>19/11/2014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2180613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7139C1-C900-4786-9EA4-50569DDDD2EF}" type="datetimeFigureOut">
              <a:rPr lang="en-CA" smtClean="0"/>
              <a:t>19/11/2014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1000980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87139C1-C900-4786-9EA4-50569DDDD2EF}" type="datetimeFigureOut">
              <a:rPr lang="en-CA" smtClean="0"/>
              <a:t>19/11/2014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3549356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87139C1-C900-4786-9EA4-50569DDDD2EF}" type="datetimeFigureOut">
              <a:rPr lang="en-CA" smtClean="0"/>
              <a:t>19/11/2014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60891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87139C1-C900-4786-9EA4-50569DDDD2EF}" type="datetimeFigureOut">
              <a:rPr lang="en-CA" smtClean="0"/>
              <a:t>19/11/2014</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2800893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7139C1-C900-4786-9EA4-50569DDDD2EF}" type="datetimeFigureOut">
              <a:rPr lang="en-CA" smtClean="0"/>
              <a:t>19/11/2014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465797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7139C1-C900-4786-9EA4-50569DDDD2EF}" type="datetimeFigureOut">
              <a:rPr lang="en-CA" smtClean="0"/>
              <a:t>19/11/2014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141712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7139C1-C900-4786-9EA4-50569DDDD2EF}" type="datetimeFigureOut">
              <a:rPr lang="en-CA" smtClean="0"/>
              <a:t>19/11/2014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740189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7139C1-C900-4786-9EA4-50569DDDD2EF}" type="datetimeFigureOut">
              <a:rPr lang="en-CA" smtClean="0"/>
              <a:t>19/11/2014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1703490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7139C1-C900-4786-9EA4-50569DDDD2EF}" type="datetimeFigureOut">
              <a:rPr lang="en-CA" smtClean="0"/>
              <a:t>19/11/2014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5AF246A-59B0-4C93-9491-000020E47D09}" type="slidenum">
              <a:rPr lang="en-CA" smtClean="0"/>
              <a:t>‹#›</a:t>
            </a:fld>
            <a:endParaRPr lang="en-CA"/>
          </a:p>
        </p:txBody>
      </p:sp>
    </p:spTree>
    <p:extLst>
      <p:ext uri="{BB962C8B-B14F-4D97-AF65-F5344CB8AC3E}">
        <p14:creationId xmlns:p14="http://schemas.microsoft.com/office/powerpoint/2010/main" val="345531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139C1-C900-4786-9EA4-50569DDDD2EF}" type="datetimeFigureOut">
              <a:rPr lang="en-CA" smtClean="0"/>
              <a:t>19/11/2014</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AF246A-59B0-4C93-9491-000020E47D09}" type="slidenum">
              <a:rPr lang="en-CA" smtClean="0"/>
              <a:t>‹#›</a:t>
            </a:fld>
            <a:endParaRPr lang="en-CA"/>
          </a:p>
        </p:txBody>
      </p:sp>
    </p:spTree>
    <p:extLst>
      <p:ext uri="{BB962C8B-B14F-4D97-AF65-F5344CB8AC3E}">
        <p14:creationId xmlns:p14="http://schemas.microsoft.com/office/powerpoint/2010/main" val="2818567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636912"/>
            <a:ext cx="7543800" cy="1524000"/>
          </a:xfrm>
        </p:spPr>
        <p:txBody>
          <a:bodyPr>
            <a:normAutofit/>
          </a:bodyPr>
          <a:lstStyle/>
          <a:p>
            <a:r>
              <a:rPr lang="en-CA" sz="5200" b="1" dirty="0" smtClean="0">
                <a:latin typeface="Candara" panose="020E0502030303020204" pitchFamily="34" charset="0"/>
              </a:rPr>
              <a:t>A Matter of Perception</a:t>
            </a:r>
            <a:endParaRPr lang="en-CA" sz="5200" b="1" dirty="0">
              <a:latin typeface="Candara" panose="020E0502030303020204" pitchFamily="34" charset="0"/>
            </a:endParaRPr>
          </a:p>
        </p:txBody>
      </p:sp>
    </p:spTree>
    <p:extLst>
      <p:ext uri="{BB962C8B-B14F-4D97-AF65-F5344CB8AC3E}">
        <p14:creationId xmlns:p14="http://schemas.microsoft.com/office/powerpoint/2010/main" val="9428988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t>England’s Perception of the World</a:t>
            </a:r>
            <a:endParaRPr lang="en-CA"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217024" cy="6858000"/>
          </a:xfrm>
          <a:prstGeom prst="rect">
            <a:avLst/>
          </a:prstGeom>
        </p:spPr>
      </p:pic>
    </p:spTree>
    <p:extLst>
      <p:ext uri="{BB962C8B-B14F-4D97-AF65-F5344CB8AC3E}">
        <p14:creationId xmlns:p14="http://schemas.microsoft.com/office/powerpoint/2010/main" val="2281059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7" name="Content Placeholder 6"/>
          <p:cNvSpPr>
            <a:spLocks noGrp="1"/>
          </p:cNvSpPr>
          <p:nvPr>
            <p:ph idx="1"/>
          </p:nvPr>
        </p:nvSpPr>
        <p:spPr/>
        <p:txBody>
          <a:bodyPr/>
          <a:lstStyle/>
          <a:p>
            <a:endParaRPr lang="en-CA"/>
          </a:p>
        </p:txBody>
      </p:sp>
    </p:spTree>
    <p:extLst>
      <p:ext uri="{BB962C8B-B14F-4D97-AF65-F5344CB8AC3E}">
        <p14:creationId xmlns:p14="http://schemas.microsoft.com/office/powerpoint/2010/main" val="26716988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a:p>
        </p:txBody>
      </p:sp>
    </p:spTree>
    <p:extLst>
      <p:ext uri="{BB962C8B-B14F-4D97-AF65-F5344CB8AC3E}">
        <p14:creationId xmlns:p14="http://schemas.microsoft.com/office/powerpoint/2010/main" val="1174058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a:p>
        </p:txBody>
      </p:sp>
    </p:spTree>
    <p:extLst>
      <p:ext uri="{BB962C8B-B14F-4D97-AF65-F5344CB8AC3E}">
        <p14:creationId xmlns:p14="http://schemas.microsoft.com/office/powerpoint/2010/main" val="2442362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a:p>
        </p:txBody>
      </p:sp>
    </p:spTree>
    <p:extLst>
      <p:ext uri="{BB962C8B-B14F-4D97-AF65-F5344CB8AC3E}">
        <p14:creationId xmlns:p14="http://schemas.microsoft.com/office/powerpoint/2010/main" val="903264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a:p>
        </p:txBody>
      </p:sp>
    </p:spTree>
    <p:extLst>
      <p:ext uri="{BB962C8B-B14F-4D97-AF65-F5344CB8AC3E}">
        <p14:creationId xmlns:p14="http://schemas.microsoft.com/office/powerpoint/2010/main" val="225344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a:p>
        </p:txBody>
      </p:sp>
    </p:spTree>
    <p:extLst>
      <p:ext uri="{BB962C8B-B14F-4D97-AF65-F5344CB8AC3E}">
        <p14:creationId xmlns:p14="http://schemas.microsoft.com/office/powerpoint/2010/main" val="20311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5" name="Content Placeholder 4"/>
          <p:cNvSpPr>
            <a:spLocks noGrp="1"/>
          </p:cNvSpPr>
          <p:nvPr>
            <p:ph idx="1"/>
          </p:nvPr>
        </p:nvSpPr>
        <p:spPr/>
        <p:txBody>
          <a:bodyPr/>
          <a:lstStyle/>
          <a:p>
            <a:endParaRPr lang="en-CA"/>
          </a:p>
        </p:txBody>
      </p:sp>
    </p:spTree>
    <p:extLst>
      <p:ext uri="{BB962C8B-B14F-4D97-AF65-F5344CB8AC3E}">
        <p14:creationId xmlns:p14="http://schemas.microsoft.com/office/powerpoint/2010/main" val="2316539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dirty="0"/>
          </a:p>
        </p:txBody>
      </p:sp>
    </p:spTree>
    <p:extLst>
      <p:ext uri="{BB962C8B-B14F-4D97-AF65-F5344CB8AC3E}">
        <p14:creationId xmlns:p14="http://schemas.microsoft.com/office/powerpoint/2010/main" val="2067254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a:p>
        </p:txBody>
      </p:sp>
    </p:spTree>
    <p:extLst>
      <p:ext uri="{BB962C8B-B14F-4D97-AF65-F5344CB8AC3E}">
        <p14:creationId xmlns:p14="http://schemas.microsoft.com/office/powerpoint/2010/main" val="10784715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solidFill>
                  <a:schemeClr val="bg1"/>
                </a:solidFill>
                <a:latin typeface="Californian FB" panose="0207040306080B030204" pitchFamily="18" charset="0"/>
              </a:rPr>
              <a:t>On the Other…. (in 1185)</a:t>
            </a:r>
            <a:endParaRPr lang="en-CA" dirty="0"/>
          </a:p>
        </p:txBody>
      </p:sp>
      <p:sp>
        <p:nvSpPr>
          <p:cNvPr id="2" name="Content Placeholder 1"/>
          <p:cNvSpPr>
            <a:spLocks noGrp="1"/>
          </p:cNvSpPr>
          <p:nvPr>
            <p:ph idx="1"/>
          </p:nvPr>
        </p:nvSpPr>
        <p:spPr/>
        <p:txBody>
          <a:bodyPr>
            <a:normAutofit fontScale="85000" lnSpcReduction="20000"/>
          </a:bodyPr>
          <a:lstStyle/>
          <a:p>
            <a:pPr marL="0" indent="0">
              <a:buNone/>
            </a:pPr>
            <a:r>
              <a:rPr lang="en-CA" b="1" i="1" dirty="0" smtClean="0">
                <a:solidFill>
                  <a:schemeClr val="bg1"/>
                </a:solidFill>
                <a:latin typeface="Californian FB" panose="0207040306080B030204" pitchFamily="18" charset="0"/>
              </a:rPr>
              <a:t>“They </a:t>
            </a:r>
            <a:r>
              <a:rPr lang="en-CA" b="1" i="1" dirty="0">
                <a:solidFill>
                  <a:schemeClr val="bg1"/>
                </a:solidFill>
                <a:latin typeface="Californian FB" panose="0207040306080B030204" pitchFamily="18" charset="0"/>
              </a:rPr>
              <a:t>use their fields mostly for pasture. Little is cultivated and even less is sown. The problem here is not the quality of the soil but rather the lack of industry on the part of those who should cultivate it. This laziness means that the different types of minerals with which hidden veins of the earth are full are neither mined nor exploited in any way. They do not devote themselves to the manufacture of flax or wool, nor to the practice of any mechanical or mercantile act. Dedicated only to leisure and laziness, this is a truly barbarous people. They depend on their livelihood for animals and they live like animals”</a:t>
            </a:r>
          </a:p>
          <a:p>
            <a:endParaRPr lang="en-CA" b="1" i="1" dirty="0">
              <a:solidFill>
                <a:schemeClr val="bg1"/>
              </a:solidFill>
              <a:latin typeface="Californian FB" panose="0207040306080B030204" pitchFamily="18" charset="0"/>
            </a:endParaRPr>
          </a:p>
        </p:txBody>
      </p:sp>
    </p:spTree>
    <p:extLst>
      <p:ext uri="{BB962C8B-B14F-4D97-AF65-F5344CB8AC3E}">
        <p14:creationId xmlns:p14="http://schemas.microsoft.com/office/powerpoint/2010/main" val="308623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solidFill>
                  <a:schemeClr val="bg1"/>
                </a:solidFill>
                <a:latin typeface="Candara" panose="020E0502030303020204" pitchFamily="34" charset="0"/>
              </a:rPr>
              <a:t>Other Demonizing of the Irish</a:t>
            </a:r>
            <a:endParaRPr lang="en-CA" dirty="0">
              <a:solidFill>
                <a:schemeClr val="bg1"/>
              </a:solidFill>
              <a:latin typeface="Candara" panose="020E0502030303020204" pitchFamily="34" charset="0"/>
            </a:endParaRPr>
          </a:p>
        </p:txBody>
      </p:sp>
      <p:sp>
        <p:nvSpPr>
          <p:cNvPr id="2" name="Content Placeholder 1"/>
          <p:cNvSpPr>
            <a:spLocks noGrp="1"/>
          </p:cNvSpPr>
          <p:nvPr>
            <p:ph idx="1"/>
          </p:nvPr>
        </p:nvSpPr>
        <p:spPr/>
        <p:txBody>
          <a:bodyPr>
            <a:normAutofit lnSpcReduction="10000"/>
          </a:bodyPr>
          <a:lstStyle/>
          <a:p>
            <a:r>
              <a:rPr lang="en-CA" dirty="0" smtClean="0">
                <a:solidFill>
                  <a:schemeClr val="bg1"/>
                </a:solidFill>
                <a:latin typeface="Candara" panose="020E0502030303020204" pitchFamily="34" charset="0"/>
              </a:rPr>
              <a:t>Says William of </a:t>
            </a:r>
            <a:r>
              <a:rPr lang="en-CA" dirty="0" err="1" smtClean="0">
                <a:solidFill>
                  <a:schemeClr val="bg1"/>
                </a:solidFill>
                <a:latin typeface="Candara" panose="020E0502030303020204" pitchFamily="34" charset="0"/>
              </a:rPr>
              <a:t>Malmesbury</a:t>
            </a:r>
            <a:r>
              <a:rPr lang="en-CA" dirty="0" smtClean="0">
                <a:solidFill>
                  <a:schemeClr val="bg1"/>
                </a:solidFill>
                <a:latin typeface="Candara" panose="020E0502030303020204" pitchFamily="34" charset="0"/>
              </a:rPr>
              <a:t> in 12</a:t>
            </a:r>
            <a:r>
              <a:rPr lang="en-CA" baseline="30000" dirty="0" smtClean="0">
                <a:solidFill>
                  <a:schemeClr val="bg1"/>
                </a:solidFill>
                <a:latin typeface="Candara" panose="020E0502030303020204" pitchFamily="34" charset="0"/>
              </a:rPr>
              <a:t>th</a:t>
            </a:r>
            <a:r>
              <a:rPr lang="en-CA" dirty="0" smtClean="0">
                <a:solidFill>
                  <a:schemeClr val="bg1"/>
                </a:solidFill>
                <a:latin typeface="Candara" panose="020E0502030303020204" pitchFamily="34" charset="0"/>
              </a:rPr>
              <a:t> century: “This </a:t>
            </a:r>
            <a:r>
              <a:rPr lang="en-CA" dirty="0">
                <a:solidFill>
                  <a:schemeClr val="bg1"/>
                </a:solidFill>
                <a:latin typeface="Candara" panose="020E0502030303020204" pitchFamily="34" charset="0"/>
              </a:rPr>
              <a:t>is a filthy people, wallowing in vice. They indulge </a:t>
            </a:r>
            <a:r>
              <a:rPr lang="en-CA" dirty="0" smtClean="0">
                <a:solidFill>
                  <a:schemeClr val="bg1"/>
                </a:solidFill>
                <a:latin typeface="Candara" panose="020E0502030303020204" pitchFamily="34" charset="0"/>
              </a:rPr>
              <a:t>in incest, for </a:t>
            </a:r>
            <a:r>
              <a:rPr lang="en-CA" dirty="0">
                <a:solidFill>
                  <a:schemeClr val="bg1"/>
                </a:solidFill>
                <a:latin typeface="Candara" panose="020E0502030303020204" pitchFamily="34" charset="0"/>
              </a:rPr>
              <a:t>example in marrying – or rather debauching – the wives of their dead brothers". </a:t>
            </a:r>
            <a:endParaRPr lang="en-CA" dirty="0" smtClean="0">
              <a:solidFill>
                <a:schemeClr val="bg1"/>
              </a:solidFill>
              <a:latin typeface="Candara" panose="020E0502030303020204" pitchFamily="34" charset="0"/>
            </a:endParaRPr>
          </a:p>
          <a:p>
            <a:r>
              <a:rPr lang="en-CA" dirty="0" smtClean="0">
                <a:solidFill>
                  <a:schemeClr val="bg1"/>
                </a:solidFill>
                <a:latin typeface="Candara" panose="020E0502030303020204" pitchFamily="34" charset="0"/>
              </a:rPr>
              <a:t>And from the good Archbishop Anselm, who accused </a:t>
            </a:r>
            <a:r>
              <a:rPr lang="en-CA" dirty="0">
                <a:solidFill>
                  <a:schemeClr val="bg1"/>
                </a:solidFill>
                <a:latin typeface="Candara" panose="020E0502030303020204" pitchFamily="34" charset="0"/>
              </a:rPr>
              <a:t>the Irish of </a:t>
            </a:r>
            <a:r>
              <a:rPr lang="en-CA" i="1" dirty="0">
                <a:solidFill>
                  <a:schemeClr val="bg1"/>
                </a:solidFill>
                <a:latin typeface="Candara" panose="020E0502030303020204" pitchFamily="34" charset="0"/>
              </a:rPr>
              <a:t>wife swapping</a:t>
            </a:r>
            <a:r>
              <a:rPr lang="en-CA" dirty="0">
                <a:solidFill>
                  <a:schemeClr val="bg1"/>
                </a:solidFill>
                <a:latin typeface="Candara" panose="020E0502030303020204" pitchFamily="34" charset="0"/>
              </a:rPr>
              <a:t>, "exchanging their wives as freely as other men exchange their horses</a:t>
            </a:r>
            <a:r>
              <a:rPr lang="en-CA" dirty="0" smtClean="0">
                <a:solidFill>
                  <a:schemeClr val="bg1"/>
                </a:solidFill>
                <a:latin typeface="Candara" panose="020E0502030303020204" pitchFamily="34" charset="0"/>
              </a:rPr>
              <a:t>".</a:t>
            </a:r>
          </a:p>
          <a:p>
            <a:endParaRPr lang="en-CA" dirty="0">
              <a:solidFill>
                <a:schemeClr val="bg1"/>
              </a:solidFill>
              <a:latin typeface="Candara" panose="020E0502030303020204" pitchFamily="34" charset="0"/>
            </a:endParaRPr>
          </a:p>
          <a:p>
            <a:endParaRPr lang="en-CA" dirty="0">
              <a:solidFill>
                <a:schemeClr val="bg1"/>
              </a:solidFill>
            </a:endParaRPr>
          </a:p>
        </p:txBody>
      </p:sp>
    </p:spTree>
    <p:extLst>
      <p:ext uri="{BB962C8B-B14F-4D97-AF65-F5344CB8AC3E}">
        <p14:creationId xmlns:p14="http://schemas.microsoft.com/office/powerpoint/2010/main" val="8754320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7016160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2617060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a:p>
        </p:txBody>
      </p:sp>
    </p:spTree>
    <p:extLst>
      <p:ext uri="{BB962C8B-B14F-4D97-AF65-F5344CB8AC3E}">
        <p14:creationId xmlns:p14="http://schemas.microsoft.com/office/powerpoint/2010/main" val="27969833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andara" panose="020E0502030303020204" pitchFamily="34" charset="0"/>
              </a:rPr>
              <a:t>Even Later</a:t>
            </a:r>
            <a:endParaRPr lang="en-CA" dirty="0">
              <a:latin typeface="Candara" panose="020E0502030303020204" pitchFamily="34" charset="0"/>
            </a:endParaRPr>
          </a:p>
        </p:txBody>
      </p:sp>
      <p:sp>
        <p:nvSpPr>
          <p:cNvPr id="3" name="Content Placeholder 2"/>
          <p:cNvSpPr>
            <a:spLocks noGrp="1"/>
          </p:cNvSpPr>
          <p:nvPr>
            <p:ph idx="1"/>
          </p:nvPr>
        </p:nvSpPr>
        <p:spPr>
          <a:xfrm>
            <a:off x="755576" y="1412776"/>
            <a:ext cx="7632848" cy="4857403"/>
          </a:xfrm>
        </p:spPr>
        <p:txBody>
          <a:bodyPr>
            <a:noAutofit/>
          </a:bodyPr>
          <a:lstStyle/>
          <a:p>
            <a:r>
              <a:rPr lang="en-CA" sz="2300" dirty="0" smtClean="0">
                <a:solidFill>
                  <a:schemeClr val="bg1"/>
                </a:solidFill>
                <a:latin typeface="Candara" panose="020E0502030303020204" pitchFamily="34" charset="0"/>
              </a:rPr>
              <a:t>Henry Sidney, one of Queen Elizabeth’s Lord Deputies: </a:t>
            </a:r>
            <a:r>
              <a:rPr lang="en-CA" sz="2300" dirty="0" smtClean="0">
                <a:solidFill>
                  <a:schemeClr val="bg1"/>
                </a:solidFill>
                <a:latin typeface="Candara" panose="020E0502030303020204" pitchFamily="34" charset="0"/>
              </a:rPr>
              <a:t>the Irish "commit whoredom, hold no wedlock, ravish, steal and commit all abomination without scruple of conscience".</a:t>
            </a:r>
            <a:endParaRPr lang="en-CA" sz="2300" u="sng" baseline="30000" dirty="0">
              <a:solidFill>
                <a:schemeClr val="bg1"/>
              </a:solidFill>
              <a:latin typeface="Candara" panose="020E0502030303020204" pitchFamily="34" charset="0"/>
            </a:endParaRPr>
          </a:p>
          <a:p>
            <a:r>
              <a:rPr lang="en-CA" sz="2300" dirty="0" smtClean="0">
                <a:solidFill>
                  <a:schemeClr val="bg1"/>
                </a:solidFill>
                <a:latin typeface="Candara" panose="020E0502030303020204" pitchFamily="34" charset="0"/>
              </a:rPr>
              <a:t>In </a:t>
            </a:r>
            <a:r>
              <a:rPr lang="en-CA" sz="2300" i="1" dirty="0" smtClean="0">
                <a:solidFill>
                  <a:schemeClr val="bg1"/>
                </a:solidFill>
                <a:latin typeface="Candara" panose="020E0502030303020204" pitchFamily="34" charset="0"/>
              </a:rPr>
              <a:t>A View of the Present State of Ireland</a:t>
            </a:r>
            <a:r>
              <a:rPr lang="en-CA" sz="2300" dirty="0">
                <a:solidFill>
                  <a:schemeClr val="bg1"/>
                </a:solidFill>
                <a:latin typeface="Candara" panose="020E0502030303020204" pitchFamily="34" charset="0"/>
              </a:rPr>
              <a:t> </a:t>
            </a:r>
            <a:r>
              <a:rPr lang="en-CA" sz="2300" dirty="0" smtClean="0">
                <a:solidFill>
                  <a:schemeClr val="bg1"/>
                </a:solidFill>
                <a:latin typeface="Candara" panose="020E0502030303020204" pitchFamily="34" charset="0"/>
              </a:rPr>
              <a:t>in 1633, the official English poet Edmund Spenser wrote: </a:t>
            </a:r>
            <a:r>
              <a:rPr lang="en-CA" sz="2300" dirty="0" smtClean="0">
                <a:solidFill>
                  <a:schemeClr val="bg1"/>
                </a:solidFill>
                <a:latin typeface="Candara" panose="020E0502030303020204" pitchFamily="34" charset="0"/>
              </a:rPr>
              <a:t>"They are all papists by profession but in the same so blindingly and brutishly informed that you would rather think them atheists or infidels". </a:t>
            </a:r>
          </a:p>
          <a:p>
            <a:r>
              <a:rPr lang="en-CA" sz="2300" dirty="0" smtClean="0">
                <a:solidFill>
                  <a:schemeClr val="bg1"/>
                </a:solidFill>
                <a:latin typeface="Candara" panose="020E0502030303020204" pitchFamily="34" charset="0"/>
              </a:rPr>
              <a:t>His solution was to starve them to death, and then they could be subdued</a:t>
            </a:r>
            <a:endParaRPr lang="en-CA" sz="2300" dirty="0">
              <a:latin typeface="Candara" panose="020E0502030303020204" pitchFamily="34" charset="0"/>
            </a:endParaRPr>
          </a:p>
        </p:txBody>
      </p:sp>
    </p:spTree>
    <p:extLst>
      <p:ext uri="{BB962C8B-B14F-4D97-AF65-F5344CB8AC3E}">
        <p14:creationId xmlns:p14="http://schemas.microsoft.com/office/powerpoint/2010/main" val="24433124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Picture 2" descr="http://ecx.images-amazon.com/images/I/51hkjmVdQiL._SY344_BO1,204,203,200_.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9265" b="29117"/>
          <a:stretch/>
        </p:blipFill>
        <p:spPr bwMode="auto">
          <a:xfrm>
            <a:off x="1880" y="404664"/>
            <a:ext cx="8939099"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861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CA"/>
          </a:p>
        </p:txBody>
      </p:sp>
      <p:sp>
        <p:nvSpPr>
          <p:cNvPr id="2" name="Content Placeholder 1"/>
          <p:cNvSpPr>
            <a:spLocks noGrp="1"/>
          </p:cNvSpPr>
          <p:nvPr>
            <p:ph idx="1"/>
          </p:nvPr>
        </p:nvSpPr>
        <p:spPr/>
        <p:txBody>
          <a:bodyPr/>
          <a:lstStyle/>
          <a:p>
            <a:endParaRPr lang="en-CA"/>
          </a:p>
        </p:txBody>
      </p:sp>
    </p:spTree>
    <p:extLst>
      <p:ext uri="{BB962C8B-B14F-4D97-AF65-F5344CB8AC3E}">
        <p14:creationId xmlns:p14="http://schemas.microsoft.com/office/powerpoint/2010/main" val="23673040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14243183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13493547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35201024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TotalTime>
  <Words>307</Words>
  <Application>Microsoft Office PowerPoint</Application>
  <PresentationFormat>On-screen Show (4:3)</PresentationFormat>
  <Paragraphs>11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 Matter of Perception</vt:lpstr>
      <vt:lpstr>England’s Perception of the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 the Other…. (in 1185)</vt:lpstr>
      <vt:lpstr>Other Demonizing of the Irish</vt:lpstr>
      <vt:lpstr>PowerPoint Presentation</vt:lpstr>
      <vt:lpstr>PowerPoint Presentation</vt:lpstr>
      <vt:lpstr>PowerPoint Presentation</vt:lpstr>
      <vt:lpstr>Even Later</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dc:creator>
  <cp:lastModifiedBy>Amy</cp:lastModifiedBy>
  <cp:revision>8</cp:revision>
  <dcterms:created xsi:type="dcterms:W3CDTF">2014-11-20T01:26:20Z</dcterms:created>
  <dcterms:modified xsi:type="dcterms:W3CDTF">2014-11-20T02:54:23Z</dcterms:modified>
</cp:coreProperties>
</file>